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28"/>
  </p:notesMasterIdLst>
  <p:sldIdLst>
    <p:sldId id="256" r:id="rId4"/>
    <p:sldId id="321" r:id="rId5"/>
    <p:sldId id="342" r:id="rId6"/>
    <p:sldId id="326" r:id="rId7"/>
    <p:sldId id="353" r:id="rId8"/>
    <p:sldId id="327" r:id="rId9"/>
    <p:sldId id="319" r:id="rId10"/>
    <p:sldId id="339" r:id="rId11"/>
    <p:sldId id="357" r:id="rId12"/>
    <p:sldId id="344" r:id="rId13"/>
    <p:sldId id="358" r:id="rId14"/>
    <p:sldId id="345" r:id="rId15"/>
    <p:sldId id="360" r:id="rId16"/>
    <p:sldId id="343" r:id="rId17"/>
    <p:sldId id="368" r:id="rId18"/>
    <p:sldId id="346" r:id="rId19"/>
    <p:sldId id="348" r:id="rId20"/>
    <p:sldId id="369" r:id="rId21"/>
    <p:sldId id="350" r:id="rId22"/>
    <p:sldId id="349" r:id="rId23"/>
    <p:sldId id="367" r:id="rId24"/>
    <p:sldId id="366" r:id="rId25"/>
    <p:sldId id="285" r:id="rId26"/>
    <p:sldId id="370" r:id="rId27"/>
  </p:sldIdLst>
  <p:sldSz cx="9144000" cy="6858000" type="screen4x3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4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AD1A3D81-517E-455D-B8DC-FAF450C99C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7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C21E743-97D9-4FE9-B515-2E1985CB3145}" type="slidenum">
              <a:rPr lang="en-US" altLang="ru-RU" sz="1400">
                <a:ea typeface="AR PL SungtiL GB" charset="0"/>
              </a:rPr>
              <a:pPr/>
              <a:t>1</a:t>
            </a:fld>
            <a:endParaRPr lang="en-US" altLang="ru-RU" sz="1400">
              <a:ea typeface="AR PL SungtiL GB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789B70A-BAFB-4C08-B66F-CBA8E1683A19}" type="slidenum">
              <a:rPr lang="en-US" altLang="ru-RU" sz="1400">
                <a:ea typeface="AR PL SungtiL GB" charset="0"/>
              </a:rPr>
              <a:pPr/>
              <a:t>23</a:t>
            </a:fld>
            <a:endParaRPr lang="en-US" altLang="ru-RU" sz="1400">
              <a:ea typeface="AR PL SungtiL GB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789B70A-BAFB-4C08-B66F-CBA8E1683A19}" type="slidenum">
              <a:rPr lang="en-US" altLang="ru-RU" sz="1400">
                <a:ea typeface="AR PL SungtiL GB" charset="0"/>
              </a:rPr>
              <a:pPr/>
              <a:t>24</a:t>
            </a:fld>
            <a:endParaRPr lang="en-US" altLang="ru-RU" sz="1400">
              <a:ea typeface="AR PL SungtiL GB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87DF-5FD4-4635-A9BF-DEAD56DC5B69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267E6-C16B-4D3A-9DC0-1724A44C60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721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4762-6D27-4CD2-B4CE-599BD49ED879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39703-2241-4E8D-940B-04A8FCAF9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716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5229-839F-4997-A4C2-2A09099CC656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0548B-E0D4-4F69-8C8C-93DD11787C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570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4144C-E434-4162-BFC5-C18F839C43B8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29FFE-662E-4616-8D5C-9F5E2D2E83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8933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42F4-88CA-451C-81CD-BBC71DE7B91B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DAF50-49E3-40EB-88FD-F3B6AAADE7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01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F974-EA22-4CA1-9BA9-CD14B3C7A6E8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C78D1-E423-4858-B6DE-629C812004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01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2DE8E-E8AB-430D-BBEB-57186646C593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11760-3FD0-49A7-9243-6796BBC887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21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1004-0E6E-4929-AD02-28C057674F3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94DE4-4248-4DDE-BF2E-2E23914CE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794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91C7-601C-46B6-8BF7-E5D01B08D69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3C0EF-EB1F-44AF-87D9-76BC1F3F6C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440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893E-B20C-402B-85A8-315489BC263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C4E9D-0704-4D9F-85FA-7E9AC65E4F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5110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DEEE7-2C8D-430F-B831-0219C76A3415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12CD5-AA40-4832-823E-F8DC450607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24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21B7-99FA-4D29-8FAE-D40DFD0709D7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9B469-7C69-41F9-B80B-D1F84EC7EF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5346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5652-7A1E-4C55-8B48-775C3C731D0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200E9-28BB-42A7-B658-61017694F6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8169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9303-214B-49C6-BAAC-526B754C809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3D10B-186A-42BA-BEA0-A5A3A4366C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629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D04E-EA5B-4FAF-9102-F0A7D9A3CEE1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F1D30-2B11-49A8-A391-225ED70424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380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1898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898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23DC-C62F-4B64-ACC0-2BFA43DD3ADA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BAC99-420E-41E5-A519-D7F3267C4E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0022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BEED-336A-4BD5-B5F1-A3F12B2DAC4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E5F2D-3AF1-44E2-9A9E-168DC8A7A3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9969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07E4-A46C-4C3A-9CED-2790E472403C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5DAE5-09D7-48CD-806A-EC34038358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009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A9C5-3E97-41DC-92C1-ED572D5545B5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80ED6-3817-4D06-A536-47C1DF7403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25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8884-8F6B-4EFE-AA37-DAABB807B17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4258E-1B02-4BC2-A7DB-6494E3B187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512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E6FC-BB9F-4114-B53F-20B841399D1A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0B8AA-9466-4F96-A37F-995C47F063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8093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44A5-8125-41BF-B44F-F369E2CED986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8CB04-3113-45A3-9C47-3E056768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20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7203-6508-497F-83CB-76160B600571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04A5E-654F-4371-9AC5-9A21A32B03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8472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39B4-2414-4F55-963F-40BC3CC16CD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50713-69B1-4D71-B40F-22E7E35B05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489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D180-5D8C-41BC-A4C1-D40826D0214F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A83FE-D8A4-4B20-9444-53E7D54F61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097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AD9B-57DC-41D0-A09D-A4124022AC13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7A679-F7A2-4757-BBD8-C06CF7D076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2849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E64E-F388-4250-8872-2FB0875BE58A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53DA2-A7B5-4C76-83FC-A00D9FE41D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6556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EF69-BC84-484C-B0D1-78CC6BB7DC5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6B109-21F8-40D7-A5A4-4331D29D7C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155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8427-C8B4-4296-9B3E-ADCF8C144F7E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D7A6B-2C58-4730-BE44-255C4C0475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506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461A-9769-40F0-9939-2D229CBBC069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2DBEB-C4D6-4C5C-B4AC-052CCCE196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59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629B2-B037-4511-BDAC-DAEBF3CF8C48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CE36D-8008-4F44-A99D-48DDB0E28D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01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728B-72BC-43A6-882F-204899C776C5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484A6-6C72-48ED-BB01-1E311A190F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325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4C4A-430A-4D74-AEC1-DBA55703380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080C-3B9D-4276-84DE-D9552634F5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664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11BA-76EC-42F2-A125-DDEF86896C0C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9CDD-5E05-4D7A-9E1C-F58ADA1FA1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192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Образец заголовка</a:t>
            </a:r>
          </a:p>
        </p:txBody>
      </p:sp>
      <p:sp>
        <p:nvSpPr>
          <p:cNvPr id="1027" name="Rectangle 2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3200">
                <a:solidFill>
                  <a:srgbClr val="000000"/>
                </a:solidFill>
              </a:rPr>
              <a:t>Образец подзаголовка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FBC1EFE-53D9-493F-B24C-78C5AC9938F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52F3C8B4-E86B-4EFD-BF80-CED2A30B1CA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Образец заголовка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38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0"/>
            <a:r>
              <a:rPr lang="en-GB" altLang="ru-RU" smtClean="0"/>
              <a:t>Seventh Outline LevelОбразец текста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52E5553-C775-48E8-A903-35135D92EDCF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D8C01C79-22A7-443F-AD91-C068F81C289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3F1E327-EA4B-4486-8E86-AA41206E7BE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91CB388F-8C0D-48E8-B2E3-F29B91DA206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7.pn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76672"/>
            <a:ext cx="7772400" cy="1584176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Предметно-развивающая среда </a:t>
            </a:r>
            <a:r>
              <a:rPr lang="ru-RU" altLang="ru-RU" sz="3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в детском саду в рамках  ФГОС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99592" y="4653136"/>
            <a:ext cx="4319587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400" dirty="0" smtClean="0">
                <a:solidFill>
                  <a:srgbClr val="0070C0"/>
                </a:solidFill>
              </a:rPr>
              <a:t>ТМК ОУ «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Диксонская</a:t>
            </a:r>
            <a:r>
              <a:rPr lang="ru-RU" altLang="ru-RU" sz="2400" dirty="0" smtClean="0">
                <a:solidFill>
                  <a:srgbClr val="0070C0"/>
                </a:solidFill>
              </a:rPr>
              <a:t> СШ»</a:t>
            </a:r>
          </a:p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400" dirty="0" smtClean="0">
                <a:solidFill>
                  <a:srgbClr val="0070C0"/>
                </a:solidFill>
              </a:rPr>
              <a:t>Разновозрастная группа</a:t>
            </a:r>
            <a:endParaRPr lang="ru-RU" altLang="ru-RU" sz="2000" dirty="0" smtClean="0">
              <a:solidFill>
                <a:srgbClr val="0070C0"/>
              </a:solidFill>
            </a:endParaRPr>
          </a:p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Подготовила: Светкина Н.И.</a:t>
            </a:r>
            <a:endParaRPr lang="en-US" alt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педсовет\фото с телефона\ремонт\20221026_0809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779264"/>
            <a:ext cx="4193627" cy="2842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159000" y="1118152"/>
            <a:ext cx="489743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Выбрать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место для моста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endParaRPr lang="ru-RU" altLang="ru-RU" sz="2400" dirty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То-то будет красота! 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503" y="373883"/>
            <a:ext cx="1902989" cy="19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user\Desktop\педсовет\фото с телефона\разные\20221212_1655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4167">
            <a:off x="5089444" y="3019873"/>
            <a:ext cx="4708003" cy="264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7" descr="C:\Users\user\Desktop\педсовет\фото с телефона\разные\20221216_1604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886">
            <a:off x="333360" y="3327038"/>
            <a:ext cx="3541302" cy="265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5" descr="C:\Users\user\Desktop\педсовет\фото с телефона\разные\20230127_0926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379" y="1885514"/>
            <a:ext cx="3372678" cy="276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159000" y="1118152"/>
            <a:ext cx="4897437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Из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конструктора такого </a:t>
            </a:r>
            <a:endParaRPr lang="ru-RU" altLang="ru-RU" sz="24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Что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ни сделай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все толково!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503" y="373883"/>
            <a:ext cx="1902989" cy="19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user\Desktop\педсовет\фото с телефона\разные\20221110_1613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600" y="3413538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8" descr="C:\Users\user\Desktop\педсовет\фото с телефона\разные\20230418_10463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066" y="3413538"/>
            <a:ext cx="3127868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педсовет\фото с телефона\разные\20221130_10485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749471"/>
            <a:ext cx="4037013" cy="2165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5976938" cy="431800"/>
          </a:xfrm>
        </p:spPr>
        <p:txBody>
          <a:bodyPr/>
          <a:lstStyle/>
          <a:p>
            <a:pPr algn="r"/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24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безопасности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2771800" y="1196752"/>
            <a:ext cx="5832648" cy="12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Способ безопасный самый: Перейти дорогу с мамой. </a:t>
            </a:r>
            <a:endParaRPr lang="ru-RU" altLang="ru-RU" sz="28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Уж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она не подведёт Нас за ручку доведет. </a:t>
            </a:r>
          </a:p>
        </p:txBody>
      </p:sp>
      <p:pic>
        <p:nvPicPr>
          <p:cNvPr id="8" name="Picture 2" descr="C:\Users\user\Desktop\педсовет\фото с телефона\рппс\20230517_075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32584">
            <a:off x="1325812" y="2659831"/>
            <a:ext cx="3303672" cy="440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едсовет\фото с телефона\рппс\20230517_0806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0515" y="500675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 descr="C:\Users\user\Desktop\педсовет\фото с телефона\рппс\20230517_0801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47749">
            <a:off x="4903287" y="3068074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5976938" cy="431800"/>
          </a:xfrm>
        </p:spPr>
        <p:txBody>
          <a:bodyPr/>
          <a:lstStyle/>
          <a:p>
            <a:pPr algn="r"/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24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безопасности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2339752" y="1052736"/>
            <a:ext cx="4824413" cy="12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Но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гораздо будет лучше Если нас она научит, Как без бед и по уму Сделать это самому.</a:t>
            </a:r>
          </a:p>
        </p:txBody>
      </p:sp>
      <p:pic>
        <p:nvPicPr>
          <p:cNvPr id="9" name="Picture 3" descr="C:\Users\user\Desktop\педсовет\фото с телефона\рппс\20230517_080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2516" y="51267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3" descr="C:\Users\user\Desktop\педсовет\фото с телефона\разные\20230127_0940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393053"/>
            <a:ext cx="4773972" cy="3028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Фото на разные темы\ПДД детский сад\20220926_1725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5184" y="1885240"/>
            <a:ext cx="3342291" cy="2720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7" descr="C:\Users\user\Desktop\Фото на разные темы\ПДД детский сад\20220926_1724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958" y="4149080"/>
            <a:ext cx="3636579" cy="253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71550" y="273050"/>
            <a:ext cx="7713663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00B050"/>
                </a:solidFill>
                <a:latin typeface="Monotype Corsiva" pitchFamily="66" charset="0"/>
              </a:rPr>
              <a:t>Уголки сюжетно-ролевых игр 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28416" y="1412776"/>
            <a:ext cx="25288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«Парикмахерская» 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3294062" y="1633438"/>
            <a:ext cx="243006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«Волшебная кухня»</a:t>
            </a:r>
            <a:endParaRPr lang="ru-RU" altLang="ru-RU" sz="24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6876256" y="1844026"/>
            <a:ext cx="162256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latin typeface="Monotype Corsiva" pitchFamily="66" charset="0"/>
              </a:rPr>
              <a:t>«</a:t>
            </a: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У доктора»</a:t>
            </a:r>
            <a:endParaRPr lang="ru-RU" altLang="ru-RU" sz="24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user\Desktop\педсовет\фото с телефона\ремонт\20221026_081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80814" y="2258870"/>
            <a:ext cx="3888434" cy="291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 descr="C:\Users\user\Desktop\педсовет\фото с телефона\ремонт\20221026_0817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7"/>
          <a:stretch/>
        </p:blipFill>
        <p:spPr bwMode="auto">
          <a:xfrm rot="5400000">
            <a:off x="2447763" y="2671989"/>
            <a:ext cx="424847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педсовет\фото с телефона\рппс\20230517_0748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297010" y="2937707"/>
            <a:ext cx="441801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027487" y="26292"/>
            <a:ext cx="4400550" cy="1800225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Уголок  </a:t>
            </a:r>
            <a:b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двигательной активности</a:t>
            </a:r>
          </a:p>
        </p:txBody>
      </p:sp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251520" y="2924944"/>
            <a:ext cx="475252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Наши дети физкультуру </a:t>
            </a: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 просто 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обожают </a:t>
            </a:r>
            <a:endParaRPr lang="ru-RU" altLang="ru-RU" sz="32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силу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, </a:t>
            </a: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дух, мускулатуру 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в играх  укрепляют !</a:t>
            </a:r>
          </a:p>
        </p:txBody>
      </p:sp>
      <p:pic>
        <p:nvPicPr>
          <p:cNvPr id="20485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-20638"/>
            <a:ext cx="3349625" cy="207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3" descr="C:\Users\user\Desktop\педсовет\фото с телефона\рппс\20230517_08050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064">
            <a:off x="4040505" y="2540338"/>
            <a:ext cx="4895632" cy="351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39752" y="476672"/>
            <a:ext cx="6336754" cy="1296318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 театрализации </a:t>
            </a:r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1983623" y="1488643"/>
            <a:ext cx="3960440" cy="21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Очень мы </a:t>
            </a: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театры любим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, </a:t>
            </a:r>
            <a:endParaRPr lang="ru-RU" altLang="ru-RU" sz="24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Круглый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год мы с ними дружим: В нашей группе все актеры, Кукловоды и танцоры, Акробаты и жонглёры, Балерины, режиссёры! </a:t>
            </a:r>
          </a:p>
        </p:txBody>
      </p:sp>
      <p:pic>
        <p:nvPicPr>
          <p:cNvPr id="16389" name="Рисунок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96838"/>
            <a:ext cx="17732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педсовет\фото с телефона\рппс\20230517_08035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4"/>
          <a:stretch/>
        </p:blipFill>
        <p:spPr bwMode="auto">
          <a:xfrm rot="5400000">
            <a:off x="4692325" y="2867293"/>
            <a:ext cx="458388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едсовет\фото с телефона\рппс\20230517_0804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467944" y="3508720"/>
            <a:ext cx="3206398" cy="319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0488" y="-11113"/>
            <a:ext cx="9053512" cy="1568451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 дидактических игр «Игротека»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403648" y="1052736"/>
            <a:ext cx="6264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Здесь находятся игры которые развивают в детях  мышление, память , воображение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, мелкую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моторику</a:t>
            </a:r>
            <a:r>
              <a:rPr lang="ru-RU" altLang="ru-RU" sz="4000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5" name="Picture 2" descr="C:\Users\user\Desktop\педсовет\фото с телефона\рппс\20230517_0757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508282" y="2676633"/>
            <a:ext cx="4176464" cy="280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педсовет\фото с телефона\рппс\20230517_0758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80950" y="2692059"/>
            <a:ext cx="4320481" cy="2914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 descr="C:\Users\user\Desktop\педсовет\фото с телефона\рппс\20230517_0806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056838" y="3078222"/>
            <a:ext cx="2958316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6984776" cy="93632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Нравственно-патриотический уголок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07504" y="1988840"/>
            <a:ext cx="37444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Здравствуй, Родина Моя!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Очень я люблю тебя.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Необъятные просторы,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Наши русские берёзы,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Разноцветные поля – 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Это всё моя земля!</a:t>
            </a:r>
            <a:endParaRPr lang="ru-RU" sz="2800" dirty="0"/>
          </a:p>
        </p:txBody>
      </p:sp>
      <p:pic>
        <p:nvPicPr>
          <p:cNvPr id="17410" name="Picture 2" descr="C:\Users\user\Desktop\педсовет\фото с телефона\рппс\20230517_0749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246116"/>
            <a:ext cx="5146112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0488" y="-11113"/>
            <a:ext cx="9053512" cy="1568451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B050"/>
                </a:solidFill>
                <a:latin typeface="Monotype Corsiva" pitchFamily="66" charset="0"/>
              </a:rPr>
              <a:t>Уголок  книг «Приходи,сказка! »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9512" y="1476978"/>
            <a:ext cx="50405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На полках книг у нас не счесть 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Русских народов книги есть 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Воспитатели детям их читают, </a:t>
            </a:r>
            <a:r>
              <a:rPr lang="ru-RU" altLang="ru-RU" sz="3200" dirty="0" smtClean="0">
                <a:solidFill>
                  <a:schemeClr val="accent2"/>
                </a:solidFill>
                <a:latin typeface="Monotype Corsiva" pitchFamily="66" charset="0"/>
              </a:rPr>
              <a:t>а </a:t>
            </a:r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дети героями себя представляют </a:t>
            </a:r>
          </a:p>
        </p:txBody>
      </p:sp>
      <p:pic>
        <p:nvPicPr>
          <p:cNvPr id="5" name="Picture 2" descr="C:\Users\user\Desktop\педсовет\фото с телефона\рппс\20230517_0748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15646">
            <a:off x="4410505" y="1804435"/>
            <a:ext cx="4864976" cy="368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8064500" cy="129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>
                <a:solidFill>
                  <a:srgbClr val="00B050"/>
                </a:solidFill>
                <a:latin typeface="Monotype Corsiva" pitchFamily="66" charset="0"/>
              </a:rPr>
              <a:t>Предметно-развивающая среда в </a:t>
            </a:r>
            <a:endParaRPr lang="ru-RU" altLang="ru-RU" sz="36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разновозрастной группе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827088" y="1484313"/>
            <a:ext cx="7777162" cy="35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оборудована с учетом возрастных особенностей ребенка.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Все элементы среды связаны между собой по содержанию и художественному решению. </a:t>
            </a:r>
            <a:endParaRPr lang="ru-RU" altLang="ru-RU" sz="2400" i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Мебель </a:t>
            </a: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соответствует росту и возрасту детей, игрушки-обеспечивают максимальный </a:t>
            </a:r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развивающий эффект для </a:t>
            </a: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разного </a:t>
            </a:r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возраста (от 1.6 до 7 лет). </a:t>
            </a:r>
            <a:endParaRPr lang="ru-RU" altLang="ru-RU" sz="2400" i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Предметно-развивающая среда соответствует содержанию образовательного процесса, отвечает интересам и потребностям детей, способствует всестороннему развитию, обеспечивает их психическое и эмоциональное благополучие.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11760" y="98995"/>
            <a:ext cx="4716016" cy="1080666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 природы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570633" y="980728"/>
            <a:ext cx="41616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Вот природный уголок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Детям он узнать помог :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Как цветочки посадить ? </a:t>
            </a:r>
          </a:p>
        </p:txBody>
      </p:sp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663" y="315392"/>
            <a:ext cx="257333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4775"/>
            <a:ext cx="24479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user\Desktop\педсовет\фото с телефона\рппс\20230517_0756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42748"/>
            <a:ext cx="4278430" cy="320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6" name="Picture 2" descr="C:\Users\user\Desktop\педсовет\фото с телефона\рппс\20230517_0758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626" y="2852936"/>
            <a:ext cx="4513227" cy="338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51720" y="-25136"/>
            <a:ext cx="4499744" cy="936327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Уголок  природы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339752" y="692696"/>
            <a:ext cx="46088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accent2"/>
                </a:solidFill>
                <a:latin typeface="Monotype Corsiva" pitchFamily="66" charset="0"/>
              </a:rPr>
              <a:t>Как </a:t>
            </a:r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их бережно полить? 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Как  цветочек называется</a:t>
            </a:r>
            <a:r>
              <a:rPr lang="ru-RU" altLang="ru-RU" sz="3200" dirty="0" smtClean="0">
                <a:solidFill>
                  <a:schemeClr val="accent2"/>
                </a:solidFill>
                <a:latin typeface="Monotype Corsiva" pitchFamily="66" charset="0"/>
              </a:rPr>
              <a:t>?</a:t>
            </a:r>
            <a:endParaRPr lang="ru-RU" alt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611" y="-41767"/>
            <a:ext cx="2195389" cy="19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136"/>
            <a:ext cx="2195736" cy="19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45" y="1769913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user\Desktop\педсовет\фото с телефона\огород\20230331_1043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69914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 descr="C:\Users\user\Desktop\педсовет\фото с телефона\огород\20230331_1051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24150">
            <a:off x="60331" y="4984171"/>
            <a:ext cx="2075073" cy="155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 descr="C:\Users\user\Desktop\педсовет\фото с телефона\огород\20230331_1056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67713">
            <a:off x="1792434" y="4972834"/>
            <a:ext cx="1989657" cy="149224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8" descr="C:\Users\user\Desktop\педсовет\фото с телефона\огород\20230331_1101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68196">
            <a:off x="3355796" y="5019913"/>
            <a:ext cx="2060411" cy="154530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9" descr="C:\Users\user\Desktop\педсовет\фото с телефона\огород\20230331_11052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27906">
            <a:off x="5114303" y="5049701"/>
            <a:ext cx="1980974" cy="148573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 descr="C:\Users\user\Desktop\педсовет\фото с телефона\огород\20230331_11083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2054">
            <a:off x="6781051" y="5058885"/>
            <a:ext cx="1996993" cy="14977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11760" y="116632"/>
            <a:ext cx="4499744" cy="93632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 природы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763688" y="979566"/>
            <a:ext cx="5760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Каждый </a:t>
            </a:r>
            <a:r>
              <a:rPr lang="ru-RU" altLang="ru-RU" sz="2800" dirty="0">
                <a:solidFill>
                  <a:schemeClr val="accent2"/>
                </a:solidFill>
                <a:latin typeface="Monotype Corsiva" pitchFamily="66" charset="0"/>
              </a:rPr>
              <a:t>в этом теперь разбирается !!!</a:t>
            </a:r>
          </a:p>
        </p:txBody>
      </p:sp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80871"/>
            <a:ext cx="1822216" cy="159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145" y="-21323"/>
            <a:ext cx="1929889" cy="172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user\Desktop\педсовет\фото с телефона\рппс\20230517_075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88" y="1700809"/>
            <a:ext cx="4608511" cy="34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user\Desktop\педсовет\фото с телефона\рппс\20230517_0755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6906" y="2276872"/>
            <a:ext cx="4301933" cy="3666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9144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539750" y="549275"/>
            <a:ext cx="7704138" cy="42227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>
                <a:solidFill>
                  <a:schemeClr val="accent2"/>
                </a:solidFill>
                <a:latin typeface="Monotype Corsiva" pitchFamily="66" charset="0"/>
              </a:rPr>
              <a:t>Дошкольный возраст - это то время, когда закладывается фундамент всей жизни человека. И если уделять внимание предметно-развивающей среде ребёнка, его сенсорной восприимчивости окружающего мира, это будет способствовать становлению гармоничной, самодостаточной  личности.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9144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539750" y="549275"/>
            <a:ext cx="7704138" cy="318211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Группу  всю мы показали,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О себе всё рассказали.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Вас в гости снова будем ждать,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Нам есть ещё, что показать…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6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user\Desktop\педсовет\фото с телефона\день дошк работ\20220927_093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25991" y="2553011"/>
            <a:ext cx="4731656" cy="354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14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07504" y="548680"/>
            <a:ext cx="8785225" cy="100841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      Требования ФГОС к  </a:t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          предметно - развивающей среде: 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 </a:t>
            </a:r>
            <a:r>
              <a:rPr lang="ru-RU" altLang="ru-RU" sz="3200" dirty="0" smtClean="0"/>
              <a:t> </a:t>
            </a:r>
            <a:r>
              <a:rPr lang="ru-RU" altLang="ru-RU" sz="4800" dirty="0" smtClean="0"/>
              <a:t> </a:t>
            </a:r>
            <a:br>
              <a:rPr lang="ru-RU" altLang="ru-RU" sz="4800" dirty="0" smtClean="0"/>
            </a:br>
            <a:r>
              <a:rPr lang="ru-RU" altLang="ru-RU" sz="4800" dirty="0" smtClean="0"/>
              <a:t/>
            </a:r>
            <a:br>
              <a:rPr lang="ru-RU" altLang="ru-RU" sz="4800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8195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556792"/>
            <a:ext cx="8280920" cy="3240360"/>
          </a:xfrm>
        </p:spPr>
        <p:txBody>
          <a:bodyPr/>
          <a:lstStyle/>
          <a:p>
            <a:pPr algn="just"/>
            <a:r>
              <a:rPr lang="ru-RU" altLang="ru-RU" sz="2800" b="1" i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1. Доступность для воспитанников всех помещений организации, где осуществляется образовательный процесс. </a:t>
            </a:r>
          </a:p>
          <a:p>
            <a:pPr algn="just"/>
            <a:r>
              <a:rPr lang="ru-RU" altLang="ru-RU" sz="2800" b="1" i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2. Свободный доступ воспитанников к играм, игрушкам, материалам, пособиям, обеспечивающих все основные виды деятельности</a:t>
            </a:r>
            <a:r>
              <a:rPr lang="ru-RU" alt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altLang="ru-RU" sz="2800" b="1" i="1" dirty="0" smtClean="0">
                <a:solidFill>
                  <a:schemeClr val="accent2"/>
                </a:solidFill>
              </a:rPr>
              <a:t>   </a:t>
            </a:r>
          </a:p>
          <a:p>
            <a:pPr algn="just"/>
            <a:r>
              <a:rPr lang="ru-RU" altLang="ru-RU" sz="2800" b="1" i="1" dirty="0" smtClean="0">
                <a:solidFill>
                  <a:schemeClr val="accent2"/>
                </a:solidFill>
                <a:latin typeface="Monotype Corsiva" pitchFamily="66" charset="0"/>
              </a:rPr>
              <a:t>3. Условия для организации инклюзивного образования.</a:t>
            </a:r>
          </a:p>
          <a:p>
            <a:pPr algn="just"/>
            <a:r>
              <a:rPr lang="ru-RU" altLang="ru-RU" sz="2800" b="1" i="1" dirty="0" smtClean="0">
                <a:solidFill>
                  <a:schemeClr val="accent2"/>
                </a:solidFill>
                <a:latin typeface="Monotype Corsiva" pitchFamily="66" charset="0"/>
              </a:rPr>
              <a:t>4. Учёт национально-культурных климатических  условий. </a:t>
            </a: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938337"/>
          </a:xfrm>
        </p:spPr>
        <p:txBody>
          <a:bodyPr/>
          <a:lstStyle/>
          <a:p>
            <a:pPr algn="ctr"/>
            <a:r>
              <a:rPr lang="ru-RU" alt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Предметно – пространственная развивающая среда                                            </a:t>
            </a:r>
            <a:r>
              <a:rPr lang="ru-RU" altLang="ru-RU" sz="2800" i="1" dirty="0" smtClean="0">
                <a:solidFill>
                  <a:schemeClr val="tx1"/>
                </a:solidFill>
                <a:latin typeface="Monotype Corsiva" pitchFamily="66" charset="0"/>
              </a:rPr>
              <a:t>должна</a:t>
            </a:r>
            <a:r>
              <a:rPr lang="ru-RU" alt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ru-RU" sz="2800" i="1" dirty="0" smtClean="0">
                <a:latin typeface="Monotype Corsiva" pitchFamily="66" charset="0"/>
              </a:rPr>
              <a:t>организовываться с учётом требований ФГОС, </a:t>
            </a:r>
            <a:br>
              <a:rPr lang="ru-RU" altLang="ru-RU" sz="2800" i="1" dirty="0" smtClean="0">
                <a:latin typeface="Monotype Corsiva" pitchFamily="66" charset="0"/>
              </a:rPr>
            </a:br>
            <a:r>
              <a:rPr lang="ru-RU" altLang="ru-RU" sz="2800" i="1" dirty="0" smtClean="0">
                <a:latin typeface="Monotype Corsiva" pitchFamily="66" charset="0"/>
              </a:rPr>
              <a:t>где чётко прослеживаются все </a:t>
            </a:r>
            <a:r>
              <a:rPr lang="ru-RU" altLang="ru-RU" sz="2800" b="1" i="1" dirty="0" smtClean="0">
                <a:latin typeface="Monotype Corsiva" pitchFamily="66" charset="0"/>
              </a:rPr>
              <a:t>пять образовательных областей:</a:t>
            </a:r>
            <a:endParaRPr lang="ru-RU" altLang="ru-RU" sz="2800" dirty="0" smtClean="0">
              <a:latin typeface="Monotype Corsiva" pitchFamily="66" charset="0"/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1331913" y="2193925"/>
            <a:ext cx="68421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1) социально-коммуникативная,</a:t>
            </a:r>
            <a:b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2) познавательная,</a:t>
            </a:r>
            <a:b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3) речевая,</a:t>
            </a:r>
            <a:b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4) художественно-эстетическая,</a:t>
            </a:r>
            <a:b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5) физическая.</a:t>
            </a:r>
            <a:endParaRPr lang="ru-RU" altLang="ru-RU" sz="2800" i="1">
              <a:latin typeface="Monotype Corsiva" pitchFamily="66" charset="0"/>
            </a:endParaRP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400" b="1" dirty="0" smtClean="0">
                <a:solidFill>
                  <a:srgbClr val="2D2DB9"/>
                </a:solidFill>
                <a:latin typeface="Monotype Corsiva" pitchFamily="66" charset="0"/>
              </a:rPr>
              <a:t>             </a:t>
            </a: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При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формировании предметно-развивающей среды в нашей </a:t>
            </a: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разновозрастной группе, мы старались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сделать предметно-развивающую среду разнообразной, яркой, информативно богатой. Мы соблюдали принцип зонирования. 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914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педсовет\фото с телефона\ремонт\20230517_1237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772816"/>
            <a:ext cx="4457466" cy="3803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едсовет\фото с телефона\ремонт\20230517_1237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1266131"/>
            <a:ext cx="5143325" cy="360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            В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группе созданы условия для разных видов детской деятельности (игровой, продуктивной и познавательно-исследовательской). вида деятельности.</a:t>
            </a:r>
            <a:endParaRPr lang="en-US" altLang="ru-RU" sz="2000" b="1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914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педсовет\фото с телефона\ремонт\20230517_123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308" y="896797"/>
            <a:ext cx="5072673" cy="3036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педсовет\фото с телефона\ремонт\20230517_1238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924943"/>
            <a:ext cx="3855094" cy="3625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педсовет\фото с телефона\рппс\20230517_07585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49145" y="1268412"/>
            <a:ext cx="4171473" cy="331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05825" cy="61277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— эстетическое развитие»</a:t>
            </a:r>
            <a:r>
              <a:rPr lang="ru-RU" altLang="ru-RU" sz="1800" b="1" i="1" u="sng" smtClean="0">
                <a:solidFill>
                  <a:srgbClr val="2D2DB9"/>
                </a:solidFill>
              </a:rPr>
              <a:t/>
            </a:r>
            <a:br>
              <a:rPr lang="ru-RU" altLang="ru-RU" sz="1800" b="1" i="1" u="sng" smtClean="0">
                <a:solidFill>
                  <a:srgbClr val="2D2DB9"/>
                </a:solidFill>
              </a:rPr>
            </a:br>
            <a:r>
              <a:rPr lang="ru-RU" altLang="ru-RU" sz="1800" b="1" i="1" u="sng" smtClean="0">
                <a:solidFill>
                  <a:srgbClr val="2D2DB9"/>
                </a:solidFill>
              </a:rPr>
              <a:t/>
            </a:r>
            <a:br>
              <a:rPr lang="ru-RU" altLang="ru-RU" sz="1800" b="1" i="1" u="sng" smtClean="0">
                <a:solidFill>
                  <a:srgbClr val="2D2DB9"/>
                </a:solidFill>
              </a:rPr>
            </a:br>
            <a:endParaRPr lang="ru-RU" altLang="ru-RU" sz="1800" smtClean="0"/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458788" y="741363"/>
            <a:ext cx="50498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Уголок ИЗО деятельности 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35439" y="1321458"/>
            <a:ext cx="4608513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И в десять лет, и в семь, и в пять - Все дети любят рисовать.  </a:t>
            </a:r>
          </a:p>
        </p:txBody>
      </p:sp>
      <p:pic>
        <p:nvPicPr>
          <p:cNvPr id="7" name="Picture 2" descr="C:\Users\user\Desktop\педсовет\фото с телефона\рппс\20230517_07530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5862" y="620688"/>
            <a:ext cx="4097109" cy="293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педсовет\фото с телефона\рппс\20230517_075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59" y="2276872"/>
            <a:ext cx="4690864" cy="3518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148064" y="3914222"/>
            <a:ext cx="4104456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И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каждый смело нарисует Всё, </a:t>
            </a:r>
            <a:endParaRPr lang="ru-RU" altLang="ru-RU" sz="24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что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его интересует.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>Уголок музыки</a:t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389535" cy="107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692696"/>
            <a:ext cx="2457028" cy="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3860330" y="1683747"/>
            <a:ext cx="4735709" cy="16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Музыкальный уголок </a:t>
            </a: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  Под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пианино мы поём,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И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пляшем и играем!  В просторном зале игровом Мы вовсе не скучаем! И в группе куклы не скучают! Там музыкальный уголок!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В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нём дети громко так играют,- 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Трясется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даже потолок!</a:t>
            </a:r>
          </a:p>
        </p:txBody>
      </p:sp>
      <p:pic>
        <p:nvPicPr>
          <p:cNvPr id="8" name="Picture 2" descr="C:\Users\user\Desktop\педсовет\фото с телефона\ремонт\20221026_0818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4750">
            <a:off x="-290273" y="2338751"/>
            <a:ext cx="4763890" cy="3572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 descr="C:\Users\user\Desktop\педсовет\фото с телефона\разные\20221103_17170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5536" y="3422428"/>
            <a:ext cx="4434189" cy="343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159000" y="1124744"/>
            <a:ext cx="4897437" cy="21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Раз, два, три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сложи детали,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Чтоб они машиной стали.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Собери гараж. Потом Не забудь построить дом.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Можно к самому порогу Проложить еще дорогу, 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925" y="373883"/>
            <a:ext cx="2210568" cy="22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педсовет\фото с телефона\рппс\20230517_075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62346" y="3376621"/>
            <a:ext cx="3891158" cy="291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едсовет\фото с телефона\рппс\20230517_07561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068960"/>
            <a:ext cx="4486895" cy="2303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 descr="C:\Users\user\Desktop\педсовет\фото с телефона\рппс\20230517_07582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134879" y="3631552"/>
            <a:ext cx="1839396" cy="424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531</Words>
  <Application>Microsoft Office PowerPoint</Application>
  <PresentationFormat>Экран (4:3)</PresentationFormat>
  <Paragraphs>85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2_Тема Office</vt:lpstr>
      <vt:lpstr>     Предметно-развивающая среда     в детском саду в рамках  ФГОС</vt:lpstr>
      <vt:lpstr>Презентация PowerPoint</vt:lpstr>
      <vt:lpstr>            Требования ФГОС к                 предметно - развивающей среде:       </vt:lpstr>
      <vt:lpstr>Предметно – пространственная развивающая среда                                            должна организовываться с учётом требований ФГОС,  где чётко прослеживаются все пять образовательных областей:</vt:lpstr>
      <vt:lpstr>Презентация PowerPoint</vt:lpstr>
      <vt:lpstr>Презентация PowerPoint</vt:lpstr>
      <vt:lpstr>ОО «Художественно — эстетическое развитие»  </vt:lpstr>
      <vt:lpstr>        ОО «Художественно - эстетическое развитие»                             Уголок музыки                                </vt:lpstr>
      <vt:lpstr>                             ОО «Познавательное развитие»                    Уголок конструирования                         </vt:lpstr>
      <vt:lpstr>                             ОО «Познавательное развитие»                    Уголок конструирования                         </vt:lpstr>
      <vt:lpstr>                             ОО «Познавательное развитие»                    Уголок конструирования                         </vt:lpstr>
      <vt:lpstr>        ОО «Познавательное развитие»                             Уголок безопасности    </vt:lpstr>
      <vt:lpstr>        ОО «Познавательное развитие»                             Уголок безопасности    </vt:lpstr>
      <vt:lpstr>Уголки сюжетно-ролевых игр </vt:lpstr>
      <vt:lpstr>Уголок   двигательной активности</vt:lpstr>
      <vt:lpstr>Уголок  театрализации </vt:lpstr>
      <vt:lpstr>Уголок  дидактических игр «Игротека»</vt:lpstr>
      <vt:lpstr>Нравственно-патриотический уголок</vt:lpstr>
      <vt:lpstr>Уголок  книг «Приходи,сказка! »</vt:lpstr>
      <vt:lpstr>Уголок  природы </vt:lpstr>
      <vt:lpstr>Уголок  природы </vt:lpstr>
      <vt:lpstr>Уголок  природы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</dc:creator>
  <cp:lastModifiedBy>Роберт</cp:lastModifiedBy>
  <cp:revision>171</cp:revision>
  <cp:lastPrinted>1601-01-01T00:00:00Z</cp:lastPrinted>
  <dcterms:created xsi:type="dcterms:W3CDTF">1601-01-01T00:00:00Z</dcterms:created>
  <dcterms:modified xsi:type="dcterms:W3CDTF">2023-06-08T01:01:20Z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XPowerLiteLastOptimized">
    <vt:lpwstr>808822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r8>0</vt:r8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r8>31</vt:r8>
  </property>
</Properties>
</file>